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  <p:sldMasterId id="2147483663" r:id="rId2"/>
  </p:sldMasterIdLst>
  <p:notesMasterIdLst>
    <p:notesMasterId r:id="rId4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1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89" r:id="rId37"/>
    <p:sldId id="292" r:id="rId38"/>
    <p:sldId id="293" r:id="rId39"/>
    <p:sldId id="294" r:id="rId40"/>
    <p:sldId id="295" r:id="rId41"/>
    <p:sldId id="297" r:id="rId42"/>
    <p:sldId id="296" r:id="rId43"/>
    <p:sldId id="298" r:id="rId44"/>
    <p:sldId id="299" r:id="rId45"/>
    <p:sldId id="280" r:id="rId46"/>
  </p:sldIdLst>
  <p:sldSz cx="9144000" cy="5143500" type="screen16x9"/>
  <p:notesSz cx="6858000" cy="9144000"/>
  <p:embeddedFontLst>
    <p:embeddedFont>
      <p:font typeface="Oswald" panose="020B0604020202020204" charset="0"/>
      <p:regular r:id="rId48"/>
      <p:bold r:id="rId49"/>
    </p:embeddedFont>
    <p:embeddedFont>
      <p:font typeface="Roboto" panose="020B0604020202020204" charset="0"/>
      <p:regular r:id="rId50"/>
      <p:bold r:id="rId51"/>
      <p:italic r:id="rId52"/>
      <p:boldItalic r:id="rId53"/>
    </p:embeddedFont>
    <p:embeddedFont>
      <p:font typeface="Roboto Condensed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EFD30F-3D40-43CC-81B6-6FAB54DBE4E1}">
  <a:tblStyle styleId="{99EFD30F-3D40-43CC-81B6-6FAB54DBE4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00563f45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7000563f45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000563f45_2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7000563f45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000563f45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7000563f45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000563f45_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7000563f45_2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13 convolutional layers, 5 Max Pooling layers and 3 Dense layers which sums up to 21 layers but only 16 weight layers.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 1 has number of filters as 64 while Conv 2 has 128 filters, Conv 3 has 256 filters while Conv 4 and Conv 5 has 512 filters.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000563f45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7000563f45_2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13 convolutional layers, 5 Max Pooling layers and 3 Dense layers which sums up to 21 layers but only 16 weight layers.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 1 has number of filters as 64 while Conv 2 has 128 filters, Conv 3 has 256 filters while Conv 4 and Conv 5 has 512 filters.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000563f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7000563f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13 convolutional layers, 5 Max Pooling layers and 3 Dense layers which sums up to 21 layers but only 16 weight layers.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 1 has number of filters as 64 while Conv 2 has 128 filters, Conv 3 has 256 filters while Conv 4 and Conv 5 has 512 filters.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000563f4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7000563f4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They evaluate the performance of the network using 3 metrics: Accuracy, False Acceptance Rate, False Rejection Rate.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/>
              <a:t>Higher accuracy is better and lower FAR and FRR are better. But the most important is to achieve low FAR scores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000563f4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7000563f4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They evaluate the performance of the network using 3 metrics: Accuracy, False Acceptance Rate, False Rejection Rate.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/>
              <a:t>Higher accuracy is better and lower FAR and FRR are better. But the most important is to achieve low FAR scores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000563f4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7000563f4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They evaluate the performance of the network using 3 metrics: Accuracy, False Acceptance Rate, False Rejection Rate.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/>
              <a:t>Higher accuracy is better and lower FAR and FRR are better. But the most important is to achieve low FAR scores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000563f45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7000563f45_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000563f45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7000563f45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The input signature (of variable size) is transformed in a sequence of convolution and max-pooling operations. The last convolutional layer results in 128 maps of size h × w (the actual size varies according to the signature size). The Spatial Pyramid Pooling layer (SPP) is then used to obtain a fixed-sized representation, by adapting the size of pooling regions, to obtain pooled results in three sizes: 4 × 4, 2 × 2 and 1 × 1. These are concatenated in a single vector of size 21 × 128 = 2688 units, which is then used as input to the fully-connected layers. During training, the network outputs P (y|X) (and, if forgeries are used during training, also P (f |X)), and the network is trained to minimize the cross-entropy with respect to the training dataset. For obtaining representations for new signatures, we perform forward propagation until the last layer before softmax, obtaining φ(X), a vector of 2048 dimensions, regardless of the signature size.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000563f45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7000563f45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000563f4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7000563f4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13 convolutional layers, 5 Max Pooling layers and 3 Dense layers which sums up to 21 layers but only 16 weight layers.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 1 has number of filters as 64 while Conv 2 has 128 filters, Conv 3 has 256 filters while Conv 4 and Conv 5 has 512 filters.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000563f4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7000563f4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They evaluate the performance of the network using 3 metrics: Accuracy, False Acceptance Rate, False Rejection Rate.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/>
              <a:t>Higher accuracy is better and lower FAR and FRR are better. But the most important is to achieve low FAR scores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000563f45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7000563f45_2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000563f45_2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7000563f45_2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000563f45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7000563f45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13 convolutional layers, 5 Max Pooling layers and 3 Dense layers which sums up to 21 layers but only 16 weight layers.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 1 has number of filters as 64 while Conv 2 has 128 filters, Conv 3 has 256 filters while Conv 4 and Conv 5 has 512 filters.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000563f4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7000563f4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They evaluate the performance of the network using 3 metrics: Accuracy, False Acceptance Rate, False Rejection Rate.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/>
              <a:t>Higher accuracy is better and lower FAR and FRR are better. But the most important is to achieve low FAR scores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000563f45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7000563f45_2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40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000563f4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7000563f4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9885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000563f4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7000563f4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5644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000563f4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7000563f4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They evaluate the performance of the network using 3 metrics: Accuracy, False Acceptance Rate, False Rejection Rate.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/>
              <a:t>Higher accuracy is better and lower FAR and FRR are better. But the most important is to achieve low FAR scores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76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000563f45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7000563f45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000563f4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7000563f4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They evaluate the performance of the network using 3 metrics: Accuracy, False Acceptance Rate, False Rejection Rate.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/>
              <a:t>Higher accuracy is better and lower FAR and FRR are better. But the most important is to achieve low FAR scores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620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000563f4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7000563f4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They evaluate the performance of the network using 3 metrics: Accuracy, False Acceptance Rate, False Rejection Rate.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/>
              <a:t>Higher accuracy is better and lower FAR and FRR are better. But the most important is to achieve low FAR scores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6029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000563f4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7000563f4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They evaluate the performance of the network using 3 metrics: Accuracy, False Acceptance Rate, False Rejection Rate.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/>
              <a:t>Higher accuracy is better and lower FAR and FRR are better. But the most important is to achieve low FAR scores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269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000563f45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7000563f45_2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685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k=0 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: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Note the lists above contain only the image names and</a:t>
            </a:r>
            <a:r>
              <a:rPr lang="en-US" dirty="0"/>
              <a:t> 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actual images are loaded and yielded below in batches, Below we prepare a batch of data points and yield the batch</a:t>
            </a:r>
            <a:r>
              <a:rPr lang="en-US" dirty="0"/>
              <a:t> 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each batch we load "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batch_size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 number of image pairs, These images are then removed from the original set so that</a:t>
            </a:r>
            <a:r>
              <a:rPr lang="en-US" dirty="0"/>
              <a:t> 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# they are not added again in the next batch.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026699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317211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000563f45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7000563f45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000563f45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g7000563f45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000563f45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7000563f45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000563f45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7000563f45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Filters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000563f45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7000563f45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000563f45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7000563f45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Reducing parameters, speeding up calculations 🡺 feature extraction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000563f45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7000563f45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618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BB5D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5609677" y="2185857"/>
            <a:ext cx="3534593" cy="3432795"/>
            <a:chOff x="6172209" y="2656118"/>
            <a:chExt cx="2971745" cy="2886157"/>
          </a:xfrm>
        </p:grpSpPr>
        <p:sp>
          <p:nvSpPr>
            <p:cNvPr id="56" name="Google Shape;56;p14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4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61" name="Google Shape;61;p14"/>
          <p:cNvGrpSpPr/>
          <p:nvPr/>
        </p:nvGrpSpPr>
        <p:grpSpPr>
          <a:xfrm>
            <a:off x="-22" y="-324555"/>
            <a:ext cx="3068565" cy="1910899"/>
            <a:chOff x="-32" y="-215971"/>
            <a:chExt cx="2163551" cy="1347316"/>
          </a:xfrm>
        </p:grpSpPr>
        <p:sp>
          <p:nvSpPr>
            <p:cNvPr id="62" name="Google Shape;62;p14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67" name="Google Shape;67;p14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9900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5"/>
          <p:cNvGrpSpPr/>
          <p:nvPr/>
        </p:nvGrpSpPr>
        <p:grpSpPr>
          <a:xfrm>
            <a:off x="6172209" y="2656118"/>
            <a:ext cx="2971745" cy="2886157"/>
            <a:chOff x="6172209" y="2656118"/>
            <a:chExt cx="2971745" cy="2886157"/>
          </a:xfrm>
        </p:grpSpPr>
        <p:sp>
          <p:nvSpPr>
            <p:cNvPr id="70" name="Google Shape;70;p15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75" name="Google Shape;75;p15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76" name="Google Shape;76;p15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6"/>
          <p:cNvGrpSpPr/>
          <p:nvPr/>
        </p:nvGrpSpPr>
        <p:grpSpPr>
          <a:xfrm>
            <a:off x="6172209" y="2656118"/>
            <a:ext cx="2971745" cy="2886157"/>
            <a:chOff x="6172209" y="2656118"/>
            <a:chExt cx="2971745" cy="2886157"/>
          </a:xfrm>
        </p:grpSpPr>
        <p:sp>
          <p:nvSpPr>
            <p:cNvPr id="86" name="Google Shape;86;p16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6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91" name="Google Shape;91;p16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92" name="Google Shape;92;p1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ctrTitle"/>
          </p:nvPr>
        </p:nvSpPr>
        <p:spPr>
          <a:xfrm>
            <a:off x="699750" y="1323900"/>
            <a:ext cx="7744500" cy="24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fr" sz="4400" dirty="0"/>
              <a:t>Offline Signature Verification with Convolutional Neural Networks</a:t>
            </a:r>
            <a:endParaRPr sz="4400" dirty="0"/>
          </a:p>
        </p:txBody>
      </p:sp>
      <p:sp>
        <p:nvSpPr>
          <p:cNvPr id="3" name="Google Shape;102;p17">
            <a:extLst>
              <a:ext uri="{FF2B5EF4-FFF2-40B4-BE49-F238E27FC236}">
                <a16:creationId xmlns:a16="http://schemas.microsoft.com/office/drawing/2014/main" id="{339CFB67-EB6B-4B14-A212-5591A918D845}"/>
              </a:ext>
            </a:extLst>
          </p:cNvPr>
          <p:cNvSpPr txBox="1">
            <a:spLocks/>
          </p:cNvSpPr>
          <p:nvPr/>
        </p:nvSpPr>
        <p:spPr>
          <a:xfrm>
            <a:off x="915945" y="3622159"/>
            <a:ext cx="2493562" cy="82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Fatma BOUZGHAIA</a:t>
            </a:r>
          </a:p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Marouane KACHOURI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2026700" y="393601"/>
            <a:ext cx="6989709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fr" sz="6000" b="1" i="0" u="none" strike="noStrike" cap="none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Fully connected layer</a:t>
            </a:r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758349" y="1602254"/>
            <a:ext cx="3898824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fr"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/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fr"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Linear data</a:t>
            </a:r>
            <a:endParaRPr/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fr"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Flattening</a:t>
            </a:r>
            <a:endParaRPr sz="40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 rotWithShape="1">
          <a:blip r:embed="rId3">
            <a:alphaModFix/>
          </a:blip>
          <a:srcRect l="70243" t="21634" r="3257" b="21859"/>
          <a:stretch/>
        </p:blipFill>
        <p:spPr>
          <a:xfrm>
            <a:off x="4855534" y="1112701"/>
            <a:ext cx="2423246" cy="2906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ctrTitle"/>
          </p:nvPr>
        </p:nvSpPr>
        <p:spPr>
          <a:xfrm>
            <a:off x="685800" y="1796950"/>
            <a:ext cx="52227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sz="7200" b="0">
                <a:solidFill>
                  <a:srgbClr val="3796BF"/>
                </a:solidFill>
              </a:rPr>
              <a:t>2.</a:t>
            </a:r>
            <a:endParaRPr sz="7200" b="0">
              <a:solidFill>
                <a:srgbClr val="3796B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Alvarez 2016</a:t>
            </a:r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ctrTitle" idx="4294967295"/>
          </p:nvPr>
        </p:nvSpPr>
        <p:spPr>
          <a:xfrm>
            <a:off x="1148250" y="108521"/>
            <a:ext cx="6847500" cy="10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fr" sz="6000" b="1" i="0" u="none" strike="noStrike" cap="none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VGG 16 Architecture</a:t>
            </a:r>
            <a:endParaRPr sz="6000" b="1" i="0" u="none" strike="noStrike" cap="none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12</a:t>
            </a:fld>
            <a:endParaRPr>
              <a:solidFill>
                <a:schemeClr val="accent1"/>
              </a:solidFill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33529"/>
            <a:ext cx="9144000" cy="2239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ctrTitle" idx="4294967295"/>
          </p:nvPr>
        </p:nvSpPr>
        <p:spPr>
          <a:xfrm>
            <a:off x="92400" y="23500"/>
            <a:ext cx="8959200" cy="19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fr" sz="6000" b="1" i="0" u="none" strike="noStrike" cap="none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Loss function, transfer learning</a:t>
            </a:r>
            <a:endParaRPr sz="6000" b="1" i="0" u="none" strike="noStrike" cap="none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1" name="Google Shape;191;p2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13</a:t>
            </a:fld>
            <a:endParaRPr>
              <a:solidFill>
                <a:schemeClr val="accent1"/>
              </a:solidFill>
            </a:endParaRPr>
          </a:p>
        </p:txBody>
      </p:sp>
      <p:pic>
        <p:nvPicPr>
          <p:cNvPr id="192" name="Google Shape;19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019329"/>
            <a:ext cx="9144000" cy="2239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ctrTitle" idx="4294967295"/>
          </p:nvPr>
        </p:nvSpPr>
        <p:spPr>
          <a:xfrm>
            <a:off x="1148250" y="76197"/>
            <a:ext cx="68475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fr" sz="6000">
                <a:solidFill>
                  <a:srgbClr val="FF9900"/>
                </a:solidFill>
              </a:rPr>
              <a:t>Datasets Used</a:t>
            </a:r>
            <a:endParaRPr sz="6000" b="1" i="0" u="none" strike="noStrike" cap="none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8" name="Google Shape;198;p29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14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29"/>
          <p:cNvSpPr/>
          <p:nvPr/>
        </p:nvSpPr>
        <p:spPr>
          <a:xfrm>
            <a:off x="255650" y="1354550"/>
            <a:ext cx="4880700" cy="3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accent1"/>
                </a:solidFill>
              </a:rPr>
              <a:t>SigComp 2011 dataset : </a:t>
            </a:r>
            <a:endParaRPr sz="300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accent1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fr" sz="3000"/>
              <a:t>366 images of Dutch signers for 10 IDs.</a:t>
            </a:r>
            <a:endParaRPr sz="3000"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fr" sz="3000"/>
              <a:t>576 images of Chinese signers for 10 IDs.</a:t>
            </a:r>
            <a:endParaRPr sz="3000"/>
          </a:p>
        </p:txBody>
      </p:sp>
      <p:pic>
        <p:nvPicPr>
          <p:cNvPr id="200" name="Google Shape;200;p29"/>
          <p:cNvPicPr preferRelativeResize="0"/>
          <p:nvPr/>
        </p:nvPicPr>
        <p:blipFill rotWithShape="1">
          <a:blip r:embed="rId3">
            <a:alphaModFix/>
          </a:blip>
          <a:srcRect l="39837" t="12807" r="19210" b="15523"/>
          <a:stretch/>
        </p:blipFill>
        <p:spPr>
          <a:xfrm>
            <a:off x="5173450" y="1187288"/>
            <a:ext cx="3744701" cy="368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ctrTitle" idx="4294967295"/>
          </p:nvPr>
        </p:nvSpPr>
        <p:spPr>
          <a:xfrm>
            <a:off x="1148250" y="76197"/>
            <a:ext cx="68475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fr" sz="6000">
                <a:solidFill>
                  <a:srgbClr val="FF9900"/>
                </a:solidFill>
              </a:rPr>
              <a:t>Results (⅓)</a:t>
            </a:r>
            <a:endParaRPr sz="6000" b="1" i="0" u="none" strike="noStrike" cap="none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15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>
            <a:off x="255650" y="1354550"/>
            <a:ext cx="8756400" cy="15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accent1"/>
                </a:solidFill>
              </a:rPr>
              <a:t>All data in the SigCOMP dataset are labelled as either genuine or forged signatures without the identity of the signer.</a:t>
            </a:r>
            <a:endParaRPr sz="3000"/>
          </a:p>
        </p:txBody>
      </p:sp>
      <p:graphicFrame>
        <p:nvGraphicFramePr>
          <p:cNvPr id="208" name="Google Shape;208;p30"/>
          <p:cNvGraphicFramePr/>
          <p:nvPr/>
        </p:nvGraphicFramePr>
        <p:xfrm>
          <a:off x="340475" y="335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{99EFD30F-3D40-43CC-81B6-6FAB54DBE4E1}</a:tableStyleId>
              </a:tblPr>
              <a:tblGrid>
                <a:gridCol w="122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Dutch Result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Chinese Result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Accuracy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97%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95%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FAR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3.6%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4.7%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FRR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3.6%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5.6%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09" name="Google Shape;209;p30"/>
          <p:cNvGraphicFramePr/>
          <p:nvPr/>
        </p:nvGraphicFramePr>
        <p:xfrm>
          <a:off x="4730375" y="335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{99EFD30F-3D40-43CC-81B6-6FAB54DBE4E1}</a:tableStyleId>
              </a:tblPr>
              <a:tblGrid>
                <a:gridCol w="119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Dutch Result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Chinese Result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Accuracy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94%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88%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FAR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13.32%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8.2%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FRR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3.13%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18.2%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0" name="Google Shape;210;p30"/>
          <p:cNvSpPr txBox="1"/>
          <p:nvPr/>
        </p:nvSpPr>
        <p:spPr>
          <a:xfrm>
            <a:off x="1003975" y="2855675"/>
            <a:ext cx="285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Roboto Condensed"/>
                <a:ea typeface="Roboto Condensed"/>
                <a:cs typeface="Roboto Condensed"/>
                <a:sym typeface="Roboto Condensed"/>
              </a:rPr>
              <a:t>Validation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5423575" y="2855675"/>
            <a:ext cx="285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Roboto Condensed"/>
                <a:ea typeface="Roboto Condensed"/>
                <a:cs typeface="Roboto Condensed"/>
                <a:sym typeface="Roboto Condensed"/>
              </a:rPr>
              <a:t>Test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>
            <a:spLocks noGrp="1"/>
          </p:cNvSpPr>
          <p:nvPr>
            <p:ph type="ctrTitle" idx="4294967295"/>
          </p:nvPr>
        </p:nvSpPr>
        <p:spPr>
          <a:xfrm>
            <a:off x="1148250" y="76197"/>
            <a:ext cx="68475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fr" sz="6000">
                <a:solidFill>
                  <a:srgbClr val="FF9900"/>
                </a:solidFill>
              </a:rPr>
              <a:t>Results (⅔)</a:t>
            </a:r>
            <a:endParaRPr sz="6000" b="1" i="0" u="none" strike="noStrike" cap="none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3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16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255650" y="1354550"/>
            <a:ext cx="8756400" cy="15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accent1"/>
                </a:solidFill>
              </a:rPr>
              <a:t>Training the network with the same dataset.</a:t>
            </a:r>
            <a:endParaRPr sz="300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accent1"/>
                </a:solidFill>
              </a:rPr>
              <a:t>Validation and test sets : new people’s signatures and forgeries by new people not in the dataset. </a:t>
            </a:r>
            <a:endParaRPr sz="3000">
              <a:solidFill>
                <a:schemeClr val="accent1"/>
              </a:solidFill>
            </a:endParaRPr>
          </a:p>
        </p:txBody>
      </p:sp>
      <p:graphicFrame>
        <p:nvGraphicFramePr>
          <p:cNvPr id="219" name="Google Shape;219;p31"/>
          <p:cNvGraphicFramePr/>
          <p:nvPr/>
        </p:nvGraphicFramePr>
        <p:xfrm>
          <a:off x="1178675" y="335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{99EFD30F-3D40-43CC-81B6-6FAB54DBE4E1}</a:tableStyleId>
              </a:tblPr>
              <a:tblGrid>
                <a:gridCol w="122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Dutch Result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Accuracy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73%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FAR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22.2%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FRR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28.3%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0" name="Google Shape;220;p31"/>
          <p:cNvGraphicFramePr/>
          <p:nvPr/>
        </p:nvGraphicFramePr>
        <p:xfrm>
          <a:off x="4730375" y="335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{99EFD30F-3D40-43CC-81B6-6FAB54DBE4E1}</a:tableStyleId>
              </a:tblPr>
              <a:tblGrid>
                <a:gridCol w="119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Dutch Result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Accuracy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76%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FAR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28.6%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FRR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21.8%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1" name="Google Shape;221;p31"/>
          <p:cNvSpPr txBox="1"/>
          <p:nvPr/>
        </p:nvSpPr>
        <p:spPr>
          <a:xfrm>
            <a:off x="1003975" y="2855675"/>
            <a:ext cx="285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Roboto Condensed"/>
                <a:ea typeface="Roboto Condensed"/>
                <a:cs typeface="Roboto Condensed"/>
                <a:sym typeface="Roboto Condensed"/>
              </a:rPr>
              <a:t>Validation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5134650" y="2855675"/>
            <a:ext cx="1769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Roboto Condensed"/>
                <a:ea typeface="Roboto Condensed"/>
                <a:cs typeface="Roboto Condensed"/>
                <a:sym typeface="Roboto Condensed"/>
              </a:rPr>
              <a:t>Test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ctrTitle" idx="4294967295"/>
          </p:nvPr>
        </p:nvSpPr>
        <p:spPr>
          <a:xfrm>
            <a:off x="1145225" y="76200"/>
            <a:ext cx="68505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fr" sz="6000">
                <a:solidFill>
                  <a:srgbClr val="FF9900"/>
                </a:solidFill>
              </a:rPr>
              <a:t>Results (3/3)</a:t>
            </a:r>
            <a:endParaRPr sz="6000" b="1" i="0" u="none" strike="noStrike" cap="none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32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17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229" name="Google Shape;229;p32"/>
          <p:cNvSpPr/>
          <p:nvPr/>
        </p:nvSpPr>
        <p:spPr>
          <a:xfrm>
            <a:off x="50" y="1312200"/>
            <a:ext cx="9144000" cy="15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accent1"/>
                </a:solidFill>
              </a:rPr>
              <a:t>Writer-Dependant Comparison Task:</a:t>
            </a:r>
            <a:endParaRPr sz="300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accent1"/>
                </a:solidFill>
              </a:rPr>
              <a:t>10 genuine signatures, 25 questioned signatures.</a:t>
            </a:r>
            <a:endParaRPr sz="300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solidFill>
                  <a:schemeClr val="accent1"/>
                </a:solidFill>
              </a:rPr>
              <a:t>Goal: </a:t>
            </a:r>
            <a:r>
              <a:rPr lang="fr" sz="3000">
                <a:solidFill>
                  <a:schemeClr val="accent1"/>
                </a:solidFill>
              </a:rPr>
              <a:t>the network classify the questioned signatures</a:t>
            </a:r>
            <a:endParaRPr sz="3000">
              <a:solidFill>
                <a:schemeClr val="accent1"/>
              </a:solidFill>
            </a:endParaRPr>
          </a:p>
        </p:txBody>
      </p:sp>
      <p:graphicFrame>
        <p:nvGraphicFramePr>
          <p:cNvPr id="230" name="Google Shape;230;p32"/>
          <p:cNvGraphicFramePr/>
          <p:nvPr/>
        </p:nvGraphicFramePr>
        <p:xfrm>
          <a:off x="3159875" y="335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{99EFD30F-3D40-43CC-81B6-6FAB54DBE4E1}</a:tableStyleId>
              </a:tblPr>
              <a:tblGrid>
                <a:gridCol w="122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Dutch Result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Accuracy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67.1%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FAR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33%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FRR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33%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1" name="Google Shape;231;p32"/>
          <p:cNvSpPr txBox="1"/>
          <p:nvPr/>
        </p:nvSpPr>
        <p:spPr>
          <a:xfrm>
            <a:off x="3146100" y="2855675"/>
            <a:ext cx="285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Roboto Condensed"/>
                <a:ea typeface="Roboto Condensed"/>
                <a:cs typeface="Roboto Condensed"/>
                <a:sym typeface="Roboto Condensed"/>
              </a:rPr>
              <a:t>Validation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>
            <a:spLocks noGrp="1"/>
          </p:cNvSpPr>
          <p:nvPr>
            <p:ph type="ctrTitle"/>
          </p:nvPr>
        </p:nvSpPr>
        <p:spPr>
          <a:xfrm>
            <a:off x="685800" y="1627825"/>
            <a:ext cx="5222700" cy="1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sz="7200" b="0">
                <a:solidFill>
                  <a:srgbClr val="3796BF"/>
                </a:solidFill>
              </a:rPr>
              <a:t>3.</a:t>
            </a:r>
            <a:endParaRPr sz="7200" b="0">
              <a:solidFill>
                <a:srgbClr val="3796B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Haffeman 2018</a:t>
            </a:r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19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243" name="Google Shape;243;p34"/>
          <p:cNvSpPr txBox="1">
            <a:spLocks noGrp="1"/>
          </p:cNvSpPr>
          <p:nvPr>
            <p:ph type="ctrTitle" idx="4294967295"/>
          </p:nvPr>
        </p:nvSpPr>
        <p:spPr>
          <a:xfrm>
            <a:off x="1148250" y="108521"/>
            <a:ext cx="6847500" cy="10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fr" sz="6000" b="1" i="0" u="none" strike="noStrike" cap="none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Architecture</a:t>
            </a:r>
            <a:endParaRPr sz="6000" b="1" i="0" u="none" strike="noStrike" cap="none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4" name="Google Shape;244;p34"/>
          <p:cNvPicPr preferRelativeResize="0"/>
          <p:nvPr/>
        </p:nvPicPr>
        <p:blipFill rotWithShape="1">
          <a:blip r:embed="rId3">
            <a:alphaModFix/>
          </a:blip>
          <a:srcRect l="16388" t="12334" r="6635" b="37361"/>
          <a:stretch/>
        </p:blipFill>
        <p:spPr>
          <a:xfrm>
            <a:off x="616025" y="1498600"/>
            <a:ext cx="7911950" cy="29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>
            <a:off x="685800" y="1766250"/>
            <a:ext cx="5074500" cy="18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sz="7200" b="0">
                <a:solidFill>
                  <a:srgbClr val="3796BF"/>
                </a:solidFill>
              </a:rPr>
              <a:t>1.</a:t>
            </a:r>
            <a:endParaRPr sz="7200" b="0">
              <a:solidFill>
                <a:srgbClr val="3796B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What is a CNN?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>
            <a:spLocks noGrp="1"/>
          </p:cNvSpPr>
          <p:nvPr>
            <p:ph type="ctrTitle" idx="4294967295"/>
          </p:nvPr>
        </p:nvSpPr>
        <p:spPr>
          <a:xfrm>
            <a:off x="1148250" y="76197"/>
            <a:ext cx="68475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fr" sz="6000">
                <a:solidFill>
                  <a:srgbClr val="FF9900"/>
                </a:solidFill>
              </a:rPr>
              <a:t>Datasets Used</a:t>
            </a:r>
            <a:endParaRPr sz="6000" b="1" i="0" u="none" strike="noStrike" cap="none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0" name="Google Shape;250;p3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20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251" name="Google Shape;251;p35"/>
          <p:cNvSpPr/>
          <p:nvPr/>
        </p:nvSpPr>
        <p:spPr>
          <a:xfrm>
            <a:off x="152775" y="1150850"/>
            <a:ext cx="8747400" cy="3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</a:pPr>
            <a:r>
              <a:rPr lang="fr" sz="2400">
                <a:solidFill>
                  <a:schemeClr val="accent1"/>
                </a:solidFill>
              </a:rPr>
              <a:t>GPDS</a:t>
            </a:r>
            <a:endParaRPr sz="2400">
              <a:solidFill>
                <a:schemeClr val="accent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</a:pPr>
            <a:r>
              <a:rPr lang="fr" sz="2400">
                <a:solidFill>
                  <a:schemeClr val="accent1"/>
                </a:solidFill>
              </a:rPr>
              <a:t>MCYT:</a:t>
            </a:r>
            <a:r>
              <a:rPr lang="fr" sz="3000">
                <a:solidFill>
                  <a:schemeClr val="accent1"/>
                </a:solidFill>
              </a:rPr>
              <a:t> </a:t>
            </a:r>
            <a:r>
              <a:rPr lang="fr">
                <a:solidFill>
                  <a:srgbClr val="111111"/>
                </a:solidFill>
                <a:highlight>
                  <a:srgbClr val="FFFFFF"/>
                </a:highlight>
              </a:rPr>
              <a:t>containing</a:t>
            </a:r>
            <a:r>
              <a:rPr lang="fr" sz="23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>
                <a:solidFill>
                  <a:srgbClr val="111111"/>
                </a:solidFill>
                <a:highlight>
                  <a:srgbClr val="FFFFFF"/>
                </a:highlight>
              </a:rPr>
              <a:t>signatures of 75 individuals. The sub corpus contains 15 genuine and 15 forgeries against each signer and total of 2250 signatures</a:t>
            </a:r>
            <a:endParaRPr>
              <a:solidFill>
                <a:schemeClr val="accent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</a:pPr>
            <a:r>
              <a:rPr lang="fr" sz="2400">
                <a:solidFill>
                  <a:schemeClr val="accent1"/>
                </a:solidFill>
              </a:rPr>
              <a:t>CEDAR:</a:t>
            </a:r>
            <a:r>
              <a:rPr lang="fr" sz="3000">
                <a:solidFill>
                  <a:schemeClr val="accent1"/>
                </a:solidFill>
              </a:rPr>
              <a:t> </a:t>
            </a:r>
            <a:r>
              <a:rPr lang="fr">
                <a:solidFill>
                  <a:srgbClr val="111111"/>
                </a:solidFill>
                <a:highlight>
                  <a:srgbClr val="FFFFFF"/>
                </a:highlight>
              </a:rPr>
              <a:t>consists of scanned pages of handwriting samples provided by 1,568 individuals. There are three samples per writer.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</a:pPr>
            <a:r>
              <a:rPr lang="fr" sz="2400">
                <a:solidFill>
                  <a:schemeClr val="accent1"/>
                </a:solidFill>
              </a:rPr>
              <a:t>Brazilian PUC-PR dataset:</a:t>
            </a:r>
            <a:r>
              <a:rPr lang="fr">
                <a:solidFill>
                  <a:srgbClr val="111111"/>
                </a:solidFill>
                <a:highlight>
                  <a:srgbClr val="FFFFFF"/>
                </a:highlight>
              </a:rPr>
              <a:t> contains signatures from 168 users, and forgeries for the ﬁrst 60 users.</a:t>
            </a:r>
            <a:endParaRPr sz="2400">
              <a:solidFill>
                <a:schemeClr val="accent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</a:pPr>
            <a:r>
              <a:rPr lang="fr" sz="2400">
                <a:solidFill>
                  <a:schemeClr val="accent1"/>
                </a:solidFill>
              </a:rPr>
              <a:t>Two synthetic datasets:</a:t>
            </a:r>
            <a:endParaRPr sz="2400">
              <a:solidFill>
                <a:schemeClr val="accent1"/>
              </a:solidFill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○"/>
            </a:pPr>
            <a:r>
              <a:rPr lang="fr" sz="2400">
                <a:solidFill>
                  <a:schemeClr val="accent1"/>
                </a:solidFill>
              </a:rPr>
              <a:t>Bengali</a:t>
            </a:r>
            <a:endParaRPr sz="2400">
              <a:solidFill>
                <a:schemeClr val="accent1"/>
              </a:solidFill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○"/>
            </a:pPr>
            <a:r>
              <a:rPr lang="fr" sz="2400">
                <a:solidFill>
                  <a:schemeClr val="accent1"/>
                </a:solidFill>
              </a:rPr>
              <a:t>Devanagri scripts</a:t>
            </a:r>
            <a:endParaRPr sz="3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>
            <a:spLocks noGrp="1"/>
          </p:cNvSpPr>
          <p:nvPr>
            <p:ph type="ctrTitle" idx="4294967295"/>
          </p:nvPr>
        </p:nvSpPr>
        <p:spPr>
          <a:xfrm>
            <a:off x="1148250" y="76197"/>
            <a:ext cx="68475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fr" sz="6000">
                <a:solidFill>
                  <a:srgbClr val="FF9900"/>
                </a:solidFill>
              </a:rPr>
              <a:t>Results</a:t>
            </a:r>
            <a:endParaRPr sz="6000" b="1" i="0" u="none" strike="noStrike" cap="none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7" name="Google Shape;257;p3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21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258" name="Google Shape;258;p36"/>
          <p:cNvSpPr/>
          <p:nvPr/>
        </p:nvSpPr>
        <p:spPr>
          <a:xfrm>
            <a:off x="255650" y="1354550"/>
            <a:ext cx="7740000" cy="3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-"/>
            </a:pPr>
            <a:r>
              <a:rPr lang="fr" sz="2400">
                <a:solidFill>
                  <a:schemeClr val="accent1"/>
                </a:solidFill>
              </a:rPr>
              <a:t>error for 100dpi images: 2.10%</a:t>
            </a:r>
            <a:endParaRPr sz="2400"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-"/>
            </a:pPr>
            <a:r>
              <a:rPr lang="fr" sz="2400">
                <a:solidFill>
                  <a:schemeClr val="accent1"/>
                </a:solidFill>
              </a:rPr>
              <a:t>error for 300dpi images: 0.4% (in case of training with forgeries)</a:t>
            </a:r>
            <a:endParaRPr sz="2400"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-"/>
            </a:pPr>
            <a:r>
              <a:rPr lang="fr" sz="2400">
                <a:solidFill>
                  <a:schemeClr val="accent1"/>
                </a:solidFill>
              </a:rPr>
              <a:t>increasing resolution has no effect when training only with genuine signatures</a:t>
            </a:r>
            <a:endParaRPr sz="2400"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-"/>
            </a:pPr>
            <a:r>
              <a:rPr lang="fr" sz="2400">
                <a:solidFill>
                  <a:schemeClr val="accent1"/>
                </a:solidFill>
              </a:rPr>
              <a:t>Best results: 2.85% EER on online and 3% EER for offline signatures</a:t>
            </a:r>
            <a:endParaRPr sz="2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ctrTitle"/>
          </p:nvPr>
        </p:nvSpPr>
        <p:spPr>
          <a:xfrm>
            <a:off x="685800" y="1780825"/>
            <a:ext cx="5222700" cy="1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sz="7200" b="0" dirty="0">
                <a:solidFill>
                  <a:srgbClr val="3796BF"/>
                </a:solidFill>
              </a:rPr>
              <a:t>4.</a:t>
            </a:r>
            <a:endParaRPr sz="7200" b="0" dirty="0">
              <a:solidFill>
                <a:srgbClr val="3796B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dirty="0"/>
              <a:t>Tekerek 2019</a:t>
            </a:r>
            <a:endParaRPr dirty="0"/>
          </a:p>
        </p:txBody>
      </p:sp>
      <p:sp>
        <p:nvSpPr>
          <p:cNvPr id="265" name="Google Shape;265;p37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23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271" name="Google Shape;271;p38"/>
          <p:cNvSpPr txBox="1">
            <a:spLocks noGrp="1"/>
          </p:cNvSpPr>
          <p:nvPr>
            <p:ph type="ctrTitle" idx="4294967295"/>
          </p:nvPr>
        </p:nvSpPr>
        <p:spPr>
          <a:xfrm>
            <a:off x="1148250" y="108521"/>
            <a:ext cx="6847500" cy="10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fr" sz="6000" b="1" i="0" u="none" strike="noStrike" cap="none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Architecture</a:t>
            </a:r>
            <a:endParaRPr sz="6000" b="1" i="0" u="none" strike="noStrike" cap="none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272" name="Google Shape;272;p38"/>
          <p:cNvGraphicFramePr/>
          <p:nvPr/>
        </p:nvGraphicFramePr>
        <p:xfrm>
          <a:off x="1537488" y="177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{99EFD30F-3D40-43CC-81B6-6FAB54DBE4E1}</a:tableStyleId>
              </a:tblPr>
              <a:tblGrid>
                <a:gridCol w="50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57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57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352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3" name="Google Shape;273;p38"/>
          <p:cNvSpPr txBox="1"/>
          <p:nvPr/>
        </p:nvSpPr>
        <p:spPr>
          <a:xfrm rot="-5400000">
            <a:off x="767775" y="2768150"/>
            <a:ext cx="20826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dk1"/>
                </a:solidFill>
              </a:rPr>
              <a:t>Conv 1-1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 rot="-5400000">
            <a:off x="1257225" y="2768150"/>
            <a:ext cx="20826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dk1"/>
                </a:solidFill>
              </a:rPr>
              <a:t>Conv 1-2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 rot="-5400000">
            <a:off x="2240213" y="2301600"/>
            <a:ext cx="20826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dk1"/>
                </a:solidFill>
              </a:rPr>
              <a:t>Conv 2-1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6" name="Google Shape;276;p38"/>
          <p:cNvSpPr txBox="1"/>
          <p:nvPr/>
        </p:nvSpPr>
        <p:spPr>
          <a:xfrm rot="-5400000">
            <a:off x="2788325" y="2768150"/>
            <a:ext cx="20826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dk1"/>
                </a:solidFill>
              </a:rPr>
              <a:t>Conv 2-2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7" name="Google Shape;277;p38"/>
          <p:cNvSpPr txBox="1"/>
          <p:nvPr/>
        </p:nvSpPr>
        <p:spPr>
          <a:xfrm rot="-5400000">
            <a:off x="3290825" y="2768150"/>
            <a:ext cx="20826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dk1"/>
                </a:solidFill>
              </a:rPr>
              <a:t>Conv 2-3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8" name="Google Shape;278;p38"/>
          <p:cNvSpPr txBox="1"/>
          <p:nvPr/>
        </p:nvSpPr>
        <p:spPr>
          <a:xfrm rot="-5400000">
            <a:off x="1746675" y="2768150"/>
            <a:ext cx="20826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dk1"/>
                </a:solidFill>
              </a:rPr>
              <a:t>Pooling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9" name="Google Shape;279;p38"/>
          <p:cNvSpPr txBox="1"/>
          <p:nvPr/>
        </p:nvSpPr>
        <p:spPr>
          <a:xfrm rot="-5400000">
            <a:off x="3712650" y="2768150"/>
            <a:ext cx="20826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dk1"/>
                </a:solidFill>
              </a:rPr>
              <a:t>Pooling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0" name="Google Shape;280;p38"/>
          <p:cNvSpPr txBox="1"/>
          <p:nvPr/>
        </p:nvSpPr>
        <p:spPr>
          <a:xfrm rot="-5400000">
            <a:off x="4703250" y="2768150"/>
            <a:ext cx="20826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dk1"/>
                </a:solidFill>
              </a:rPr>
              <a:t>Dropout 0.5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1" name="Google Shape;281;p38"/>
          <p:cNvSpPr txBox="1"/>
          <p:nvPr/>
        </p:nvSpPr>
        <p:spPr>
          <a:xfrm rot="-5400000">
            <a:off x="5770050" y="2768150"/>
            <a:ext cx="20826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dk1"/>
                </a:solidFill>
              </a:rPr>
              <a:t>Dropout 0.5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2" name="Google Shape;282;p38"/>
          <p:cNvSpPr txBox="1"/>
          <p:nvPr/>
        </p:nvSpPr>
        <p:spPr>
          <a:xfrm rot="-5400000">
            <a:off x="4246050" y="2768150"/>
            <a:ext cx="20826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dk1"/>
                </a:solidFill>
              </a:rPr>
              <a:t>Dense 1-1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3" name="Google Shape;283;p38"/>
          <p:cNvSpPr txBox="1"/>
          <p:nvPr/>
        </p:nvSpPr>
        <p:spPr>
          <a:xfrm rot="-5400000">
            <a:off x="5236650" y="2768150"/>
            <a:ext cx="20826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dk1"/>
                </a:solidFill>
              </a:rPr>
              <a:t>Dense 1-2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4" name="Google Shape;284;p38"/>
          <p:cNvSpPr txBox="1"/>
          <p:nvPr/>
        </p:nvSpPr>
        <p:spPr>
          <a:xfrm rot="-5400000">
            <a:off x="6303450" y="2768150"/>
            <a:ext cx="20826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dk1"/>
                </a:solidFill>
              </a:rPr>
              <a:t>Dense 1-3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85" name="Google Shape;285;p38"/>
          <p:cNvPicPr preferRelativeResize="0"/>
          <p:nvPr/>
        </p:nvPicPr>
        <p:blipFill rotWithShape="1">
          <a:blip r:embed="rId3">
            <a:alphaModFix/>
          </a:blip>
          <a:srcRect t="31407" r="91168" b="13997"/>
          <a:stretch/>
        </p:blipFill>
        <p:spPr>
          <a:xfrm>
            <a:off x="472875" y="2338653"/>
            <a:ext cx="807525" cy="12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8"/>
          <p:cNvPicPr preferRelativeResize="0"/>
          <p:nvPr/>
        </p:nvPicPr>
        <p:blipFill rotWithShape="1">
          <a:blip r:embed="rId3">
            <a:alphaModFix/>
          </a:blip>
          <a:srcRect l="90704" t="33376" r="1666" b="15307"/>
          <a:stretch/>
        </p:blipFill>
        <p:spPr>
          <a:xfrm>
            <a:off x="7798925" y="2375363"/>
            <a:ext cx="697599" cy="11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>
            <a:spLocks noGrp="1"/>
          </p:cNvSpPr>
          <p:nvPr>
            <p:ph type="ctrTitle" idx="4294967295"/>
          </p:nvPr>
        </p:nvSpPr>
        <p:spPr>
          <a:xfrm>
            <a:off x="1148250" y="76197"/>
            <a:ext cx="68475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fr" sz="6000">
                <a:solidFill>
                  <a:srgbClr val="FF9900"/>
                </a:solidFill>
              </a:rPr>
              <a:t>Datasets Used</a:t>
            </a:r>
            <a:endParaRPr sz="6000" b="1" i="0" u="none" strike="noStrike" cap="none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2" name="Google Shape;292;p39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24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293" name="Google Shape;293;p39"/>
          <p:cNvSpPr/>
          <p:nvPr/>
        </p:nvSpPr>
        <p:spPr>
          <a:xfrm>
            <a:off x="255650" y="1354550"/>
            <a:ext cx="5367900" cy="29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dirty="0">
                <a:solidFill>
                  <a:schemeClr val="accent1"/>
                </a:solidFill>
              </a:rPr>
              <a:t>GPDSsyntheticSignatures</a:t>
            </a:r>
            <a:endParaRPr sz="30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accent1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fr" sz="3000" dirty="0"/>
              <a:t>4000 different individuals:</a:t>
            </a:r>
            <a:endParaRPr sz="3000" dirty="0"/>
          </a:p>
          <a:p>
            <a:pPr marL="809999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fr" sz="3000" dirty="0"/>
              <a:t>24 genuine signatures.</a:t>
            </a:r>
            <a:endParaRPr sz="3000" dirty="0"/>
          </a:p>
          <a:p>
            <a:pPr marL="809999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fr" sz="3000" dirty="0"/>
              <a:t>30 samples of forged signatures.</a:t>
            </a:r>
            <a:endParaRPr sz="3000" dirty="0"/>
          </a:p>
        </p:txBody>
      </p:sp>
      <p:pic>
        <p:nvPicPr>
          <p:cNvPr id="294" name="Google Shape;294;p39"/>
          <p:cNvPicPr preferRelativeResize="0"/>
          <p:nvPr/>
        </p:nvPicPr>
        <p:blipFill rotWithShape="1">
          <a:blip r:embed="rId3">
            <a:alphaModFix/>
          </a:blip>
          <a:srcRect l="17713" t="25283" r="25419" b="17436"/>
          <a:stretch/>
        </p:blipFill>
        <p:spPr>
          <a:xfrm>
            <a:off x="5252800" y="1529687"/>
            <a:ext cx="3773150" cy="25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>
            <a:spLocks noGrp="1"/>
          </p:cNvSpPr>
          <p:nvPr>
            <p:ph type="ctrTitle" idx="4294967295"/>
          </p:nvPr>
        </p:nvSpPr>
        <p:spPr>
          <a:xfrm>
            <a:off x="1148250" y="76197"/>
            <a:ext cx="68475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fr" sz="6000">
                <a:solidFill>
                  <a:srgbClr val="FF9900"/>
                </a:solidFill>
              </a:rPr>
              <a:t>Results</a:t>
            </a:r>
            <a:endParaRPr sz="6000" b="1" i="0" u="none" strike="noStrike" cap="none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0" name="Google Shape;300;p40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25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301" name="Google Shape;301;p40"/>
          <p:cNvSpPr/>
          <p:nvPr/>
        </p:nvSpPr>
        <p:spPr>
          <a:xfrm>
            <a:off x="255650" y="1354550"/>
            <a:ext cx="77400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accent1"/>
                </a:solidFill>
              </a:rPr>
              <a:t>CNN was trained via WD and WI signatures.</a:t>
            </a:r>
            <a:endParaRPr sz="3000"/>
          </a:p>
        </p:txBody>
      </p:sp>
      <p:graphicFrame>
        <p:nvGraphicFramePr>
          <p:cNvPr id="302" name="Google Shape;302;p40"/>
          <p:cNvGraphicFramePr/>
          <p:nvPr/>
        </p:nvGraphicFramePr>
        <p:xfrm>
          <a:off x="1576738" y="2238445"/>
          <a:ext cx="5990525" cy="2011560"/>
        </p:xfrm>
        <a:graphic>
          <a:graphicData uri="http://schemas.openxmlformats.org/drawingml/2006/table">
            <a:tbl>
              <a:tblPr>
                <a:noFill/>
                <a:tableStyleId>{99EFD30F-3D40-43CC-81B6-6FAB54DBE4E1}</a:tableStyleId>
              </a:tblPr>
              <a:tblGrid>
                <a:gridCol w="180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WI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WD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Test data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240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24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Training data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300: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150 genuine + 150 forgeries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30: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15 genuine + 15 forgeries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Accuracy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62.5%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75%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ctrTitle"/>
          </p:nvPr>
        </p:nvSpPr>
        <p:spPr>
          <a:xfrm>
            <a:off x="438033" y="2099802"/>
            <a:ext cx="7870984" cy="1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sz="7200" b="0" dirty="0">
                <a:solidFill>
                  <a:srgbClr val="3796BF"/>
                </a:solidFill>
              </a:rPr>
              <a:t>5.</a:t>
            </a:r>
            <a:endParaRPr sz="7200" b="0" dirty="0">
              <a:solidFill>
                <a:srgbClr val="3796B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 dirty="0" err="1"/>
              <a:t>SigNet</a:t>
            </a:r>
            <a:r>
              <a:rPr lang="fr-FR" dirty="0"/>
              <a:t>: </a:t>
            </a:r>
            <a:r>
              <a:rPr lang="fr-FR" dirty="0" err="1"/>
              <a:t>Convolutional</a:t>
            </a:r>
            <a:r>
              <a:rPr lang="fr-FR" dirty="0"/>
              <a:t> </a:t>
            </a:r>
            <a:r>
              <a:rPr lang="fr-FR" dirty="0" err="1"/>
              <a:t>Siamese</a:t>
            </a:r>
            <a:r>
              <a:rPr lang="fr-FR" dirty="0"/>
              <a:t> Network for Writer </a:t>
            </a:r>
            <a:r>
              <a:rPr lang="fr-FR" dirty="0" err="1"/>
              <a:t>Independant</a:t>
            </a:r>
            <a:r>
              <a:rPr lang="fr-FR" dirty="0"/>
              <a:t> Offline Signature </a:t>
            </a:r>
            <a:r>
              <a:rPr lang="fr-FR" dirty="0" err="1"/>
              <a:t>Verification</a:t>
            </a:r>
            <a:endParaRPr dirty="0"/>
          </a:p>
        </p:txBody>
      </p:sp>
      <p:sp>
        <p:nvSpPr>
          <p:cNvPr id="265" name="Google Shape;265;p37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/>
              <a:t>26</a:t>
            </a:fld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F6E8B7A-AF12-4449-8D2D-62789EE2A33A}"/>
              </a:ext>
            </a:extLst>
          </p:cNvPr>
          <p:cNvSpPr txBox="1"/>
          <p:nvPr/>
        </p:nvSpPr>
        <p:spPr>
          <a:xfrm>
            <a:off x="184298" y="77972"/>
            <a:ext cx="1842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Lundi 9 Mars 2020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63357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>
            <a:spLocks noGrp="1"/>
          </p:cNvSpPr>
          <p:nvPr>
            <p:ph type="ctrTitle" idx="4294967295"/>
          </p:nvPr>
        </p:nvSpPr>
        <p:spPr>
          <a:xfrm>
            <a:off x="1148250" y="76197"/>
            <a:ext cx="68475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fr-FR" sz="6000" dirty="0">
                <a:solidFill>
                  <a:srgbClr val="FF9900"/>
                </a:solidFill>
              </a:rPr>
              <a:t>Architecture</a:t>
            </a:r>
            <a:endParaRPr sz="6000" b="1" i="0" u="none" strike="noStrike" cap="none" dirty="0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0" name="Google Shape;300;p40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27</a:t>
            </a:fld>
            <a:endParaRPr>
              <a:solidFill>
                <a:schemeClr val="accent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11B5B81-4F45-484E-8C3B-2B2D9550A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25" y="0"/>
            <a:ext cx="78973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88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>
            <a:spLocks noGrp="1"/>
          </p:cNvSpPr>
          <p:nvPr>
            <p:ph type="ctrTitle" idx="4294967295"/>
          </p:nvPr>
        </p:nvSpPr>
        <p:spPr>
          <a:xfrm>
            <a:off x="1148250" y="76197"/>
            <a:ext cx="68475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fr-FR" sz="6000" dirty="0" err="1">
                <a:solidFill>
                  <a:srgbClr val="FF9900"/>
                </a:solidFill>
              </a:rPr>
              <a:t>Loss</a:t>
            </a:r>
            <a:r>
              <a:rPr lang="fr-FR" sz="6000" dirty="0">
                <a:solidFill>
                  <a:srgbClr val="FF9900"/>
                </a:solidFill>
              </a:rPr>
              <a:t> </a:t>
            </a:r>
            <a:r>
              <a:rPr lang="fr-FR" sz="6000" dirty="0" err="1">
                <a:solidFill>
                  <a:srgbClr val="FF9900"/>
                </a:solidFill>
              </a:rPr>
              <a:t>Function</a:t>
            </a:r>
            <a:endParaRPr sz="6000" b="1" i="0" u="none" strike="noStrike" cap="none" dirty="0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0" name="Google Shape;300;p40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28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F84F07A-2BA8-40BB-A39C-7B8203703E0E}"/>
              </a:ext>
            </a:extLst>
          </p:cNvPr>
          <p:cNvSpPr txBox="1"/>
          <p:nvPr/>
        </p:nvSpPr>
        <p:spPr>
          <a:xfrm>
            <a:off x="1261730" y="1417674"/>
            <a:ext cx="6117266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b="1" dirty="0"/>
              <a:t>L(s1,s2,y) = α(1−y)D</a:t>
            </a:r>
            <a:r>
              <a:rPr lang="fr-FR" sz="2400" b="1" dirty="0"/>
              <a:t>²</a:t>
            </a:r>
            <a:r>
              <a:rPr lang="fr-FR" sz="2400" b="1" baseline="-25000" dirty="0"/>
              <a:t>w</a:t>
            </a:r>
            <a:r>
              <a:rPr lang="pl-PL" sz="2400" b="1" dirty="0"/>
              <a:t> + βy max(0,m−D</a:t>
            </a:r>
            <a:r>
              <a:rPr lang="fr-FR" sz="2400" b="1" baseline="-25000" dirty="0"/>
              <a:t>w</a:t>
            </a:r>
            <a:r>
              <a:rPr lang="pl-PL" sz="2400" b="1" dirty="0"/>
              <a:t>)</a:t>
            </a:r>
            <a:r>
              <a:rPr lang="fr-FR" sz="2400" b="1" dirty="0"/>
              <a:t>²</a:t>
            </a:r>
            <a:r>
              <a:rPr lang="pl-PL" sz="2400" b="1" dirty="0"/>
              <a:t> </a:t>
            </a:r>
            <a:endParaRPr lang="fr-FR" sz="2400" b="1" dirty="0"/>
          </a:p>
          <a:p>
            <a:endParaRPr lang="fr-FR" b="1" dirty="0"/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rgbClr val="0070C0"/>
                </a:solidFill>
              </a:rPr>
              <a:t>s1, s2</a:t>
            </a:r>
            <a:r>
              <a:rPr lang="fr-FR" b="1" dirty="0"/>
              <a:t>: </a:t>
            </a:r>
            <a:r>
              <a:rPr lang="fr-FR" b="1" dirty="0" err="1"/>
              <a:t>samples</a:t>
            </a:r>
            <a:r>
              <a:rPr lang="fr-FR" b="1" dirty="0"/>
              <a:t> (signature images)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70C0"/>
                </a:solidFill>
              </a:rPr>
              <a:t>y</a:t>
            </a:r>
            <a:r>
              <a:rPr lang="en-US" b="1" dirty="0"/>
              <a:t>: binary indicator function denoting whether the two samples belong to the same class or not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70C0"/>
                </a:solidFill>
              </a:rPr>
              <a:t>α, β</a:t>
            </a:r>
            <a:r>
              <a:rPr lang="en-US" b="1" dirty="0"/>
              <a:t>: constants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70C0"/>
                </a:solidFill>
              </a:rPr>
              <a:t>m</a:t>
            </a:r>
            <a:r>
              <a:rPr lang="en-US" b="1" dirty="0"/>
              <a:t>: margin (equal to 1 in our case)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70C0"/>
                </a:solidFill>
              </a:rPr>
              <a:t>D</a:t>
            </a:r>
            <a:r>
              <a:rPr lang="fr-FR" b="1" baseline="-25000" dirty="0">
                <a:solidFill>
                  <a:srgbClr val="0070C0"/>
                </a:solidFill>
              </a:rPr>
              <a:t>w</a:t>
            </a:r>
            <a:r>
              <a:rPr lang="en-US" b="1" dirty="0"/>
              <a:t> = ||f(s1;w1)−f(s2;w2)||</a:t>
            </a:r>
            <a:r>
              <a:rPr lang="fr-FR" b="1" baseline="-25000" dirty="0"/>
              <a:t>2</a:t>
            </a:r>
            <a:r>
              <a:rPr lang="fr-FR" baseline="-25000" dirty="0"/>
              <a:t> </a:t>
            </a:r>
            <a:r>
              <a:rPr lang="en-US" b="1" dirty="0"/>
              <a:t>: Euclidean distance computed in the embedded feature space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70C0"/>
                </a:solidFill>
              </a:rPr>
              <a:t>f</a:t>
            </a:r>
            <a:r>
              <a:rPr lang="en-US" b="1" dirty="0"/>
              <a:t> : embedding function that maps a signature image to real vector space through CNN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w1, w2 </a:t>
            </a:r>
            <a:r>
              <a:rPr lang="en-US" b="1" dirty="0"/>
              <a:t>are the learned weights for a particular layer</a:t>
            </a:r>
          </a:p>
          <a:p>
            <a:pPr marL="285750" indent="-285750">
              <a:buFontTx/>
              <a:buChar char="-"/>
            </a:pPr>
            <a:endParaRPr lang="en" b="1" dirty="0"/>
          </a:p>
        </p:txBody>
      </p:sp>
    </p:spTree>
    <p:extLst>
      <p:ext uri="{BB962C8B-B14F-4D97-AF65-F5344CB8AC3E}">
        <p14:creationId xmlns:p14="http://schemas.microsoft.com/office/powerpoint/2010/main" val="2240680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>
            <a:spLocks noGrp="1"/>
          </p:cNvSpPr>
          <p:nvPr>
            <p:ph type="ctrTitle" idx="4294967295"/>
          </p:nvPr>
        </p:nvSpPr>
        <p:spPr>
          <a:xfrm>
            <a:off x="1481404" y="196801"/>
            <a:ext cx="68475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fr-FR" sz="6000" dirty="0">
                <a:solidFill>
                  <a:srgbClr val="FF9900"/>
                </a:solidFill>
              </a:rPr>
              <a:t>Architecture </a:t>
            </a:r>
            <a:r>
              <a:rPr lang="fr-FR" sz="6000" dirty="0" err="1">
                <a:solidFill>
                  <a:srgbClr val="FF9900"/>
                </a:solidFill>
              </a:rPr>
              <a:t>details</a:t>
            </a:r>
            <a:endParaRPr sz="6000" b="1" i="0" u="none" strike="noStrike" cap="none" dirty="0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0" name="Google Shape;300;p40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29</a:t>
            </a:fld>
            <a:endParaRPr>
              <a:solidFill>
                <a:schemeClr val="accent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CE8F4AA-B828-428D-9AE7-87E827C05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7" r="2994" b="6132"/>
          <a:stretch/>
        </p:blipFill>
        <p:spPr>
          <a:xfrm>
            <a:off x="198474" y="1204201"/>
            <a:ext cx="4954773" cy="335187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9A7B41-F373-4828-BFC7-56EBBA46AE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0" r="5310"/>
          <a:stretch/>
        </p:blipFill>
        <p:spPr>
          <a:xfrm>
            <a:off x="5358809" y="2155031"/>
            <a:ext cx="3693043" cy="210934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B745DAD-8639-48D7-BF3A-8F45F73987F9}"/>
              </a:ext>
            </a:extLst>
          </p:cNvPr>
          <p:cNvSpPr txBox="1"/>
          <p:nvPr/>
        </p:nvSpPr>
        <p:spPr>
          <a:xfrm>
            <a:off x="5497065" y="4110487"/>
            <a:ext cx="829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bias</a:t>
            </a:r>
            <a:r>
              <a:rPr lang="fr-FR" dirty="0"/>
              <a:t>=0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4252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3</a:t>
            </a:fld>
            <a:endParaRPr>
              <a:solidFill>
                <a:schemeClr val="accent1"/>
              </a:solidFill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l="29070" t="10474" r="32325" b="10421"/>
          <a:stretch/>
        </p:blipFill>
        <p:spPr>
          <a:xfrm>
            <a:off x="2154866" y="537387"/>
            <a:ext cx="3530009" cy="406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2452577" y="4344503"/>
            <a:ext cx="7584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3632791" y="4537678"/>
            <a:ext cx="8895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Hidden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4795285" y="4446625"/>
            <a:ext cx="8895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>
            <a:spLocks noGrp="1"/>
          </p:cNvSpPr>
          <p:nvPr>
            <p:ph type="ctrTitle" idx="4294967295"/>
          </p:nvPr>
        </p:nvSpPr>
        <p:spPr>
          <a:xfrm>
            <a:off x="1148250" y="76197"/>
            <a:ext cx="68475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fr-FR" sz="6000" dirty="0" err="1">
                <a:solidFill>
                  <a:srgbClr val="FF9900"/>
                </a:solidFill>
              </a:rPr>
              <a:t>Datasets</a:t>
            </a:r>
            <a:endParaRPr sz="6000" b="1" i="0" u="none" strike="noStrike" cap="none" dirty="0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0" name="Google Shape;300;p40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30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4" name="Google Shape;293;p39">
            <a:extLst>
              <a:ext uri="{FF2B5EF4-FFF2-40B4-BE49-F238E27FC236}">
                <a16:creationId xmlns:a16="http://schemas.microsoft.com/office/drawing/2014/main" id="{107B6B01-965F-4B30-8506-CC8829446758}"/>
              </a:ext>
            </a:extLst>
          </p:cNvPr>
          <p:cNvSpPr/>
          <p:nvPr/>
        </p:nvSpPr>
        <p:spPr>
          <a:xfrm>
            <a:off x="255650" y="1354550"/>
            <a:ext cx="5367900" cy="29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3000" dirty="0">
                <a:solidFill>
                  <a:schemeClr val="accent1"/>
                </a:solidFill>
              </a:rPr>
              <a:t>CEDAR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3000" dirty="0">
                <a:solidFill>
                  <a:schemeClr val="accent1"/>
                </a:solidFill>
              </a:rPr>
              <a:t>GPDS300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3000" dirty="0">
                <a:solidFill>
                  <a:schemeClr val="accent1"/>
                </a:solidFill>
              </a:rPr>
              <a:t>GPDS </a:t>
            </a:r>
            <a:r>
              <a:rPr lang="fr-FR" sz="3000" dirty="0" err="1">
                <a:solidFill>
                  <a:schemeClr val="accent1"/>
                </a:solidFill>
              </a:rPr>
              <a:t>Synthetic</a:t>
            </a:r>
            <a:endParaRPr lang="fr-FR" sz="3000" dirty="0">
              <a:solidFill>
                <a:schemeClr val="accent1"/>
              </a:solidFill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3000" dirty="0">
                <a:solidFill>
                  <a:schemeClr val="accent1"/>
                </a:solidFill>
              </a:rPr>
              <a:t>BHSig260</a:t>
            </a:r>
            <a:endParaRPr sz="3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019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>
            <a:spLocks noGrp="1"/>
          </p:cNvSpPr>
          <p:nvPr>
            <p:ph type="ctrTitle" idx="4294967295"/>
          </p:nvPr>
        </p:nvSpPr>
        <p:spPr>
          <a:xfrm>
            <a:off x="1382166" y="303025"/>
            <a:ext cx="6847500" cy="56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fr-FR" sz="4800" dirty="0">
                <a:solidFill>
                  <a:srgbClr val="FF9900"/>
                </a:solidFill>
              </a:rPr>
              <a:t>Performance Evaluation</a:t>
            </a:r>
            <a:endParaRPr sz="4800" b="1" i="0" u="none" strike="noStrike" cap="none" dirty="0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0" name="Google Shape;300;p40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31</a:t>
            </a:fld>
            <a:endParaRPr>
              <a:solidFill>
                <a:schemeClr val="accent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781123E-E76C-4EEC-852A-D4E0309E7E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48" b="94455"/>
          <a:stretch/>
        </p:blipFill>
        <p:spPr>
          <a:xfrm>
            <a:off x="130494" y="1102492"/>
            <a:ext cx="3711304" cy="28520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94CCF9F-400A-44DD-8102-545B70505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62" t="15422" r="2372" b="79032"/>
          <a:stretch/>
        </p:blipFill>
        <p:spPr>
          <a:xfrm>
            <a:off x="38516" y="1497206"/>
            <a:ext cx="3897103" cy="25831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27815F9-49A8-447B-8EEE-92B2FAF0BA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531" r="11950"/>
          <a:stretch/>
        </p:blipFill>
        <p:spPr>
          <a:xfrm>
            <a:off x="1238269" y="3541486"/>
            <a:ext cx="4843218" cy="152218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EF9B8A-1FB8-4D33-9BC6-B16947FA43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09" t="25744" r="11982" b="69719"/>
          <a:stretch/>
        </p:blipFill>
        <p:spPr>
          <a:xfrm>
            <a:off x="2595917" y="2021077"/>
            <a:ext cx="2679404" cy="23333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90837D8-19B3-4581-8EFB-49AFF3557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8" t="20141" r="1100" b="74523"/>
          <a:stretch/>
        </p:blipFill>
        <p:spPr>
          <a:xfrm>
            <a:off x="3988558" y="1483759"/>
            <a:ext cx="5116926" cy="24858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5B73B36-E44A-4309-B0EE-ADD946083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23" b="46595"/>
          <a:stretch/>
        </p:blipFill>
        <p:spPr>
          <a:xfrm>
            <a:off x="1583361" y="2348308"/>
            <a:ext cx="5500579" cy="104393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476C423-CBEE-470B-A124-3B6799ADCBE2}"/>
              </a:ext>
            </a:extLst>
          </p:cNvPr>
          <p:cNvSpPr txBox="1"/>
          <p:nvPr/>
        </p:nvSpPr>
        <p:spPr>
          <a:xfrm>
            <a:off x="1382166" y="1953987"/>
            <a:ext cx="5793902" cy="145717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65564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>
            <a:spLocks noGrp="1"/>
          </p:cNvSpPr>
          <p:nvPr>
            <p:ph type="ctrTitle" idx="4294967295"/>
          </p:nvPr>
        </p:nvSpPr>
        <p:spPr>
          <a:xfrm>
            <a:off x="1148250" y="76197"/>
            <a:ext cx="68475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fr-FR" sz="6000" dirty="0">
                <a:solidFill>
                  <a:srgbClr val="FF9900"/>
                </a:solidFill>
              </a:rPr>
              <a:t>Cross </a:t>
            </a:r>
            <a:r>
              <a:rPr lang="fr-FR" sz="6000" dirty="0" err="1">
                <a:solidFill>
                  <a:srgbClr val="FF9900"/>
                </a:solidFill>
              </a:rPr>
              <a:t>datasets</a:t>
            </a:r>
            <a:endParaRPr sz="6000" b="1" i="0" u="none" strike="noStrike" cap="none" dirty="0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0" name="Google Shape;300;p40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32</a:t>
            </a:fld>
            <a:endParaRPr>
              <a:solidFill>
                <a:schemeClr val="accent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546C5FB-A417-4284-9122-6EAA32FB9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5" t="4398" r="4582" b="2155"/>
          <a:stretch/>
        </p:blipFill>
        <p:spPr>
          <a:xfrm>
            <a:off x="2076893" y="1036958"/>
            <a:ext cx="4834270" cy="410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80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ctrTitle"/>
          </p:nvPr>
        </p:nvSpPr>
        <p:spPr>
          <a:xfrm>
            <a:off x="438033" y="2099802"/>
            <a:ext cx="7430060" cy="1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sz="7200" b="0" dirty="0">
                <a:solidFill>
                  <a:srgbClr val="3796BF"/>
                </a:solidFill>
              </a:rPr>
              <a:t>6.</a:t>
            </a:r>
            <a:endParaRPr sz="7200" b="0" dirty="0">
              <a:solidFill>
                <a:srgbClr val="3796B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 dirty="0" err="1"/>
              <a:t>SigNet</a:t>
            </a:r>
            <a:r>
              <a:rPr lang="fr-FR" dirty="0"/>
              <a:t>: </a:t>
            </a:r>
            <a:r>
              <a:rPr lang="fr-FR" dirty="0" err="1"/>
              <a:t>Convolutional</a:t>
            </a:r>
            <a:r>
              <a:rPr lang="fr-FR" dirty="0"/>
              <a:t> </a:t>
            </a:r>
            <a:r>
              <a:rPr lang="fr-FR" dirty="0" err="1"/>
              <a:t>Siamese</a:t>
            </a:r>
            <a:r>
              <a:rPr lang="fr-FR" dirty="0"/>
              <a:t> Network for Writer </a:t>
            </a:r>
            <a:r>
              <a:rPr lang="fr-FR" dirty="0" err="1"/>
              <a:t>Independant</a:t>
            </a:r>
            <a:r>
              <a:rPr lang="fr-FR" dirty="0"/>
              <a:t> Offline Signature </a:t>
            </a:r>
            <a:r>
              <a:rPr lang="fr-FR" dirty="0" err="1"/>
              <a:t>Verification</a:t>
            </a:r>
            <a:r>
              <a:rPr lang="fr-FR" dirty="0"/>
              <a:t> on the BHSig260 </a:t>
            </a:r>
            <a:r>
              <a:rPr lang="fr-FR" dirty="0" err="1"/>
              <a:t>database</a:t>
            </a:r>
            <a:r>
              <a:rPr lang="fr-FR" dirty="0"/>
              <a:t> (Hindi)</a:t>
            </a:r>
            <a:endParaRPr dirty="0"/>
          </a:p>
        </p:txBody>
      </p:sp>
      <p:sp>
        <p:nvSpPr>
          <p:cNvPr id="265" name="Google Shape;265;p37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/>
              <a:t>33</a:t>
            </a:fld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F6E8B7A-AF12-4449-8D2D-62789EE2A33A}"/>
              </a:ext>
            </a:extLst>
          </p:cNvPr>
          <p:cNvSpPr txBox="1"/>
          <p:nvPr/>
        </p:nvSpPr>
        <p:spPr>
          <a:xfrm>
            <a:off x="184298" y="77972"/>
            <a:ext cx="1842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Lundi 30 Mars 2020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44679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975EB8C-F06D-4441-B6E5-65E273355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62" t="28527" r="21395" b="25857"/>
          <a:stretch/>
        </p:blipFill>
        <p:spPr>
          <a:xfrm>
            <a:off x="627292" y="893135"/>
            <a:ext cx="8091405" cy="342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04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F9F4B04-D25B-4AFC-8B9B-67D5D6A1F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17" t="11852" r="21938" b="55349"/>
          <a:stretch/>
        </p:blipFill>
        <p:spPr>
          <a:xfrm>
            <a:off x="341373" y="1345462"/>
            <a:ext cx="8461253" cy="260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32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19451C8-067E-485E-8F84-A2C6C7B62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73" t="12541" r="20853" b="13867"/>
          <a:stretch/>
        </p:blipFill>
        <p:spPr>
          <a:xfrm>
            <a:off x="964019" y="304798"/>
            <a:ext cx="6932427" cy="466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93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56DB70F-6520-4043-AC5D-DA35E13EE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94" t="8269" r="21783" b="33146"/>
          <a:stretch/>
        </p:blipFill>
        <p:spPr>
          <a:xfrm>
            <a:off x="1743741" y="-7089"/>
            <a:ext cx="4820092" cy="265081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9B4F420-873F-49DF-A589-EFA34722AA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66" t="20120" r="18992" b="34264"/>
          <a:stretch/>
        </p:blipFill>
        <p:spPr>
          <a:xfrm>
            <a:off x="1918322" y="3043066"/>
            <a:ext cx="4864020" cy="20614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CE11C22-9F64-4E97-9631-53023D0CE3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94" t="70634" r="21783" b="20697"/>
          <a:stretch/>
        </p:blipFill>
        <p:spPr>
          <a:xfrm>
            <a:off x="1743741" y="2650810"/>
            <a:ext cx="4820088" cy="3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7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027FA23-23ED-4D79-AA8F-57D169CCE2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84" t="23291" r="22015" b="62790"/>
          <a:stretch/>
        </p:blipFill>
        <p:spPr>
          <a:xfrm>
            <a:off x="177112" y="1928037"/>
            <a:ext cx="8789776" cy="11469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59E4BB-1A3A-4F40-A5A7-5E63B4F39260}"/>
              </a:ext>
            </a:extLst>
          </p:cNvPr>
          <p:cNvSpPr/>
          <p:nvPr/>
        </p:nvSpPr>
        <p:spPr>
          <a:xfrm>
            <a:off x="3687630" y="23859"/>
            <a:ext cx="35125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Loss</a:t>
            </a:r>
            <a:r>
              <a:rPr lang="fr-FR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4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function</a:t>
            </a:r>
            <a:endParaRPr lang="fr-FR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4902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8D48A9-4DC9-4480-92E5-49F6796B9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9" t="11025" r="19457" b="19931"/>
          <a:stretch/>
        </p:blipFill>
        <p:spPr>
          <a:xfrm>
            <a:off x="1059712" y="793300"/>
            <a:ext cx="7024576" cy="4350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881D35-2A31-4CB4-BCA7-672B3EA1D771}"/>
              </a:ext>
            </a:extLst>
          </p:cNvPr>
          <p:cNvSpPr/>
          <p:nvPr/>
        </p:nvSpPr>
        <p:spPr>
          <a:xfrm>
            <a:off x="3029595" y="23859"/>
            <a:ext cx="48285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4066588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ctrTitle" idx="4294967295"/>
          </p:nvPr>
        </p:nvSpPr>
        <p:spPr>
          <a:xfrm>
            <a:off x="3359313" y="393601"/>
            <a:ext cx="3623379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fr" sz="6000" b="1" i="0" u="none" strike="noStrike" cap="none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Filtering</a:t>
            </a:r>
            <a:endParaRPr sz="6000" b="1" i="0" u="none" strike="noStrike" cap="none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4</a:t>
            </a:fld>
            <a:endParaRPr>
              <a:solidFill>
                <a:schemeClr val="accent1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l="34806" t="23015" r="34883" b="23101"/>
          <a:stretch/>
        </p:blipFill>
        <p:spPr>
          <a:xfrm>
            <a:off x="978195" y="1254642"/>
            <a:ext cx="2771554" cy="2771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4">
            <a:alphaModFix/>
          </a:blip>
          <a:srcRect l="34651" t="22877" r="35038" b="23239"/>
          <a:stretch/>
        </p:blipFill>
        <p:spPr>
          <a:xfrm>
            <a:off x="4572000" y="1254642"/>
            <a:ext cx="2771555" cy="2771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449A9D-6B8A-42A0-AE70-E4CEA60AED40}"/>
              </a:ext>
            </a:extLst>
          </p:cNvPr>
          <p:cNvSpPr/>
          <p:nvPr/>
        </p:nvSpPr>
        <p:spPr>
          <a:xfrm>
            <a:off x="2448503" y="23859"/>
            <a:ext cx="59907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Architecture du modèle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B775762-B8A6-47BB-83D7-479EFCDFE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25" y="0"/>
            <a:ext cx="7897349" cy="51435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6FB2375-BBA9-4B04-B55E-E5C73C62B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72" t="522" r="56593" b="96373"/>
          <a:stretch/>
        </p:blipFill>
        <p:spPr>
          <a:xfrm>
            <a:off x="874485" y="435429"/>
            <a:ext cx="326571" cy="159657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AB9E4B9B-2817-44EC-B40D-2BA2EF64B925}"/>
              </a:ext>
            </a:extLst>
          </p:cNvPr>
          <p:cNvSpPr/>
          <p:nvPr/>
        </p:nvSpPr>
        <p:spPr>
          <a:xfrm>
            <a:off x="812798" y="408579"/>
            <a:ext cx="413657" cy="2177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280E6BF-6FF8-4B9C-BAD9-CA7E4954742E}"/>
              </a:ext>
            </a:extLst>
          </p:cNvPr>
          <p:cNvSpPr/>
          <p:nvPr/>
        </p:nvSpPr>
        <p:spPr>
          <a:xfrm>
            <a:off x="4318001" y="1045028"/>
            <a:ext cx="87086" cy="8708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F3617A8-65C5-43E9-B2AD-F3DF7FA96ACD}"/>
              </a:ext>
            </a:extLst>
          </p:cNvPr>
          <p:cNvSpPr/>
          <p:nvPr/>
        </p:nvSpPr>
        <p:spPr>
          <a:xfrm>
            <a:off x="5400331" y="1197428"/>
            <a:ext cx="87086" cy="8708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0D2BDC1-FC8C-45CB-B98C-BB91AEEF5EDD}"/>
              </a:ext>
            </a:extLst>
          </p:cNvPr>
          <p:cNvSpPr/>
          <p:nvPr/>
        </p:nvSpPr>
        <p:spPr>
          <a:xfrm>
            <a:off x="5683360" y="1197427"/>
            <a:ext cx="87086" cy="8708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7882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449076A-D444-4823-A43F-56FBE57FB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65" t="17365" r="21628" b="50000"/>
          <a:stretch/>
        </p:blipFill>
        <p:spPr>
          <a:xfrm>
            <a:off x="503273" y="694659"/>
            <a:ext cx="8339118" cy="25092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81ACD6D-429C-4AFD-BFCC-AAE291AB3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2" t="23014" r="21008" b="65961"/>
          <a:stretch/>
        </p:blipFill>
        <p:spPr>
          <a:xfrm>
            <a:off x="70548" y="3530010"/>
            <a:ext cx="9073452" cy="91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19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2791630-9D45-412B-BFAB-C9452E9AF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07" t="9648" r="19303" b="34814"/>
          <a:stretch/>
        </p:blipFill>
        <p:spPr>
          <a:xfrm>
            <a:off x="0" y="418213"/>
            <a:ext cx="9144000" cy="454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31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DC4C24-C739-4EC0-B88E-9E5447E541E8}"/>
              </a:ext>
            </a:extLst>
          </p:cNvPr>
          <p:cNvSpPr/>
          <p:nvPr/>
        </p:nvSpPr>
        <p:spPr>
          <a:xfrm>
            <a:off x="4410583" y="23859"/>
            <a:ext cx="20665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Results</a:t>
            </a:r>
            <a:endParaRPr lang="fr-FR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0D909B0-5BF5-4174-BA24-0E8CFC936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9" t="8406" r="21550" b="19517"/>
          <a:stretch/>
        </p:blipFill>
        <p:spPr>
          <a:xfrm>
            <a:off x="1531088" y="687096"/>
            <a:ext cx="6627628" cy="443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480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>
            <a:spLocks noGrp="1"/>
          </p:cNvSpPr>
          <p:nvPr>
            <p:ph type="ctrTitle" idx="4294967295"/>
          </p:nvPr>
        </p:nvSpPr>
        <p:spPr>
          <a:xfrm>
            <a:off x="685800" y="2093550"/>
            <a:ext cx="49242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fr" sz="6000" b="1" i="0" u="none" strike="noStrike" cap="none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THANKS!</a:t>
            </a:r>
            <a:endParaRPr sz="6000" b="1" i="0" u="none" strike="noStrike" cap="none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8" name="Google Shape;308;p4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/>
              <a:t>44</a:t>
            </a:fld>
            <a:endParaRPr/>
          </a:p>
        </p:txBody>
      </p:sp>
      <p:sp>
        <p:nvSpPr>
          <p:cNvPr id="309" name="Google Shape;309;p41"/>
          <p:cNvSpPr txBox="1"/>
          <p:nvPr/>
        </p:nvSpPr>
        <p:spPr>
          <a:xfrm>
            <a:off x="4593790" y="1516650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600" b="0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😉</a:t>
            </a:r>
            <a:endParaRPr sz="9600" b="0" i="0" u="none" strike="noStrike" cap="non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l="3798" r="3255"/>
          <a:stretch/>
        </p:blipFill>
        <p:spPr>
          <a:xfrm>
            <a:off x="332176" y="-1"/>
            <a:ext cx="84989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2026700" y="393601"/>
            <a:ext cx="5746171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fr" sz="6000" b="1" i="0" u="none" strike="noStrike" cap="none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CNN Architecture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 l="13256" t="20810" r="18838" b="20482"/>
          <a:stretch/>
        </p:blipFill>
        <p:spPr>
          <a:xfrm>
            <a:off x="446567" y="1130052"/>
            <a:ext cx="2856913" cy="138932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2026700" y="393601"/>
            <a:ext cx="5746171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fr" sz="6000" b="1" i="0" u="none" strike="noStrike" cap="none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Convolution layer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4">
            <a:alphaModFix/>
          </a:blip>
          <a:srcRect l="13256" t="20260" r="18914" b="20205"/>
          <a:stretch/>
        </p:blipFill>
        <p:spPr>
          <a:xfrm>
            <a:off x="4817020" y="1112701"/>
            <a:ext cx="2955851" cy="145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 rotWithShape="1">
          <a:blip r:embed="rId5">
            <a:alphaModFix/>
          </a:blip>
          <a:srcRect l="13411" t="20259" r="19146" b="20482"/>
          <a:stretch/>
        </p:blipFill>
        <p:spPr>
          <a:xfrm>
            <a:off x="4817020" y="3291147"/>
            <a:ext cx="3016574" cy="149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 rotWithShape="1">
          <a:blip r:embed="rId6">
            <a:alphaModFix/>
          </a:blip>
          <a:srcRect l="13590" t="20396" r="18838" b="20344"/>
          <a:stretch/>
        </p:blipFill>
        <p:spPr>
          <a:xfrm>
            <a:off x="243004" y="3175590"/>
            <a:ext cx="2980501" cy="147029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/>
          <p:nvPr/>
        </p:nvSpPr>
        <p:spPr>
          <a:xfrm>
            <a:off x="3615070" y="1694121"/>
            <a:ext cx="1027814" cy="19847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2"/>
          <p:cNvSpPr/>
          <p:nvPr/>
        </p:nvSpPr>
        <p:spPr>
          <a:xfrm rot="5400000">
            <a:off x="5962069" y="2842714"/>
            <a:ext cx="523984" cy="14176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2"/>
          <p:cNvSpPr/>
          <p:nvPr/>
        </p:nvSpPr>
        <p:spPr>
          <a:xfrm rot="10800000">
            <a:off x="3303480" y="3839853"/>
            <a:ext cx="523984" cy="14176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4193101" y="3878839"/>
            <a:ext cx="411126" cy="63796"/>
          </a:xfrm>
          <a:prstGeom prst="flowChartProcess">
            <a:avLst/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3884428" y="3878839"/>
            <a:ext cx="45719" cy="63796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3987111" y="3878839"/>
            <a:ext cx="45719" cy="63796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4090106" y="3878839"/>
            <a:ext cx="45719" cy="63796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  <p:sp>
        <p:nvSpPr>
          <p:cNvPr id="155" name="Google Shape;155;p23"/>
          <p:cNvSpPr txBox="1"/>
          <p:nvPr/>
        </p:nvSpPr>
        <p:spPr>
          <a:xfrm>
            <a:off x="2026700" y="393601"/>
            <a:ext cx="6989709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fr" sz="6000" b="1" i="0" u="none" strike="noStrike" cap="none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Convolution layer</a:t>
            </a:r>
            <a:endParaRPr/>
          </a:p>
        </p:txBody>
      </p:sp>
      <p:sp>
        <p:nvSpPr>
          <p:cNvPr id="156" name="Google Shape;156;p23"/>
          <p:cNvSpPr/>
          <p:nvPr/>
        </p:nvSpPr>
        <p:spPr>
          <a:xfrm>
            <a:off x="758349" y="1602254"/>
            <a:ext cx="3414717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fr" sz="40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Convolving</a:t>
            </a:r>
            <a:endParaRPr sz="40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fr" sz="40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Filters</a:t>
            </a:r>
            <a:endParaRPr sz="40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fr" sz="40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Flattening</a:t>
            </a:r>
            <a:endParaRPr sz="40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 l="11085" t="22601" r="14185" b="22412"/>
          <a:stretch/>
        </p:blipFill>
        <p:spPr>
          <a:xfrm>
            <a:off x="850604" y="1219200"/>
            <a:ext cx="6833191" cy="2828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2026700" y="393601"/>
            <a:ext cx="5746171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fr" sz="6000" b="1" i="0" u="none" strike="noStrike" cap="none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Pooling layer</a:t>
            </a:r>
            <a:endParaRPr/>
          </a:p>
        </p:txBody>
      </p:sp>
      <p:sp>
        <p:nvSpPr>
          <p:cNvPr id="164" name="Google Shape;164;p24"/>
          <p:cNvSpPr/>
          <p:nvPr/>
        </p:nvSpPr>
        <p:spPr>
          <a:xfrm>
            <a:off x="266467" y="4153959"/>
            <a:ext cx="594585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Max pooling, average pooling…</a:t>
            </a:r>
            <a:endParaRPr sz="3200" b="1" i="0" u="none" strike="noStrike" cap="none">
              <a:solidFill>
                <a:srgbClr val="EFD7A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  <p:sp>
        <p:nvSpPr>
          <p:cNvPr id="155" name="Google Shape;155;p23"/>
          <p:cNvSpPr txBox="1"/>
          <p:nvPr/>
        </p:nvSpPr>
        <p:spPr>
          <a:xfrm>
            <a:off x="2026700" y="393601"/>
            <a:ext cx="6989709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fr" sz="6000" b="1" i="0" u="none" strike="noStrike" cap="none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Convolution layer</a:t>
            </a:r>
            <a:endParaRPr/>
          </a:p>
        </p:txBody>
      </p:sp>
      <p:sp>
        <p:nvSpPr>
          <p:cNvPr id="156" name="Google Shape;156;p23"/>
          <p:cNvSpPr/>
          <p:nvPr/>
        </p:nvSpPr>
        <p:spPr>
          <a:xfrm>
            <a:off x="758349" y="1602254"/>
            <a:ext cx="3414717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fr-FR" sz="40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</a:t>
            </a: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fr-FR" sz="4000">
                <a:solidFill>
                  <a:schemeClr val="accent1"/>
                </a:solidFill>
              </a:rPr>
              <a:t>Padding</a:t>
            </a:r>
            <a:endParaRPr sz="40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424348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olse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1628</Words>
  <Application>Microsoft Office PowerPoint</Application>
  <PresentationFormat>Affichage à l'écran (16:9)</PresentationFormat>
  <Paragraphs>244</Paragraphs>
  <Slides>44</Slides>
  <Notes>36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44</vt:i4>
      </vt:variant>
    </vt:vector>
  </HeadingPairs>
  <TitlesOfParts>
    <vt:vector size="50" baseType="lpstr">
      <vt:lpstr>Arial</vt:lpstr>
      <vt:lpstr>Roboto Condensed</vt:lpstr>
      <vt:lpstr>Roboto</vt:lpstr>
      <vt:lpstr>Oswald</vt:lpstr>
      <vt:lpstr>Simple Light</vt:lpstr>
      <vt:lpstr>Wolsey template</vt:lpstr>
      <vt:lpstr>Offline Signature Verification with Convolutional Neural Networks</vt:lpstr>
      <vt:lpstr>1. What is a CNN?</vt:lpstr>
      <vt:lpstr>Présentation PowerPoint</vt:lpstr>
      <vt:lpstr>Filtering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2. Alvarez 2016</vt:lpstr>
      <vt:lpstr>VGG 16 Architecture</vt:lpstr>
      <vt:lpstr>Loss function, transfer learning</vt:lpstr>
      <vt:lpstr>Datasets Used</vt:lpstr>
      <vt:lpstr>Results (⅓)</vt:lpstr>
      <vt:lpstr>Results (⅔)</vt:lpstr>
      <vt:lpstr>Results (3/3)</vt:lpstr>
      <vt:lpstr>3. Haffeman 2018</vt:lpstr>
      <vt:lpstr>Architecture</vt:lpstr>
      <vt:lpstr>Datasets Used</vt:lpstr>
      <vt:lpstr>Results</vt:lpstr>
      <vt:lpstr>4. Tekerek 2019</vt:lpstr>
      <vt:lpstr>Architecture</vt:lpstr>
      <vt:lpstr>Datasets Used</vt:lpstr>
      <vt:lpstr>Results</vt:lpstr>
      <vt:lpstr>5. SigNet: Convolutional Siamese Network for Writer Independant Offline Signature Verification</vt:lpstr>
      <vt:lpstr>Architecture</vt:lpstr>
      <vt:lpstr>Loss Function</vt:lpstr>
      <vt:lpstr>Architecture details</vt:lpstr>
      <vt:lpstr>Datasets</vt:lpstr>
      <vt:lpstr>Performance Evaluation</vt:lpstr>
      <vt:lpstr>Cross datasets</vt:lpstr>
      <vt:lpstr>6. SigNet: Convolutional Siamese Network for Writer Independant Offline Signature Verification on the BHSig260 database (Hindi)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Offline Signature Verification with Convolutional Neural Networks</dc:title>
  <cp:lastModifiedBy>MarWen Kachouri</cp:lastModifiedBy>
  <cp:revision>19</cp:revision>
  <dcterms:modified xsi:type="dcterms:W3CDTF">2020-03-29T18:13:29Z</dcterms:modified>
</cp:coreProperties>
</file>